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58" r:id="rId4"/>
    <p:sldId id="264" r:id="rId5"/>
    <p:sldId id="266" r:id="rId6"/>
    <p:sldId id="267" r:id="rId7"/>
    <p:sldId id="259" r:id="rId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F8A"/>
    <a:srgbClr val="606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96" y="-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5FE3-FF4F-4B3A-BFEF-A27135518ECA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4C19-4DFF-4617-9BE9-8FFA95340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5FE3-FF4F-4B3A-BFEF-A27135518ECA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4C19-4DFF-4617-9BE9-8FFA95340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5FE3-FF4F-4B3A-BFEF-A27135518ECA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4C19-4DFF-4617-9BE9-8FFA95340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5FE3-FF4F-4B3A-BFEF-A27135518ECA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4C19-4DFF-4617-9BE9-8FFA95340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5FE3-FF4F-4B3A-BFEF-A27135518ECA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4C19-4DFF-4617-9BE9-8FFA95340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5FE3-FF4F-4B3A-BFEF-A27135518ECA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4C19-4DFF-4617-9BE9-8FFA95340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5FE3-FF4F-4B3A-BFEF-A27135518ECA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4C19-4DFF-4617-9BE9-8FFA95340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5FE3-FF4F-4B3A-BFEF-A27135518ECA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4C19-4DFF-4617-9BE9-8FFA95340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5FE3-FF4F-4B3A-BFEF-A27135518ECA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4C19-4DFF-4617-9BE9-8FFA95340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5FE3-FF4F-4B3A-BFEF-A27135518ECA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4C19-4DFF-4617-9BE9-8FFA95340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5FE3-FF4F-4B3A-BFEF-A27135518ECA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4C19-4DFF-4617-9BE9-8FFA95340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B5FE3-FF4F-4B3A-BFEF-A27135518ECA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E4C19-4DFF-4617-9BE9-8FFA95340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имени-5.jpg"/>
          <p:cNvPicPr>
            <a:picLocks noChangeAspect="1"/>
          </p:cNvPicPr>
          <p:nvPr/>
        </p:nvPicPr>
        <p:blipFill>
          <a:blip r:embed="rId2" cstate="print">
            <a:lum bright="6000"/>
          </a:blip>
          <a:stretch>
            <a:fillRect/>
          </a:stretch>
        </p:blipFill>
        <p:spPr>
          <a:xfrm>
            <a:off x="12279" y="0"/>
            <a:ext cx="9119062" cy="5145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Без имени-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23478"/>
            <a:ext cx="2343600" cy="121094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5536" y="3531661"/>
            <a:ext cx="8651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 smtClean="0">
                <a:solidFill>
                  <a:schemeClr val="bg1"/>
                </a:solidFill>
                <a:latin typeface="ALS Sector Regular" pitchFamily="2" charset="-52"/>
                <a:cs typeface="ALS Sector Regular" pitchFamily="2" charset="-52"/>
              </a:rPr>
              <a:t>Усманов </a:t>
            </a:r>
            <a:r>
              <a:rPr lang="ru-RU" sz="1600" dirty="0">
                <a:solidFill>
                  <a:schemeClr val="bg1"/>
                </a:solidFill>
                <a:latin typeface="ALS Sector Regular" pitchFamily="2" charset="-52"/>
                <a:cs typeface="ALS Sector Regular" pitchFamily="2" charset="-52"/>
              </a:rPr>
              <a:t>И</a:t>
            </a:r>
            <a:r>
              <a:rPr lang="ru-RU" sz="1600" dirty="0" smtClean="0">
                <a:solidFill>
                  <a:schemeClr val="bg1"/>
                </a:solidFill>
                <a:latin typeface="ALS Sector Regular" pitchFamily="2" charset="-52"/>
                <a:cs typeface="ALS Sector Regular" pitchFamily="2" charset="-52"/>
              </a:rPr>
              <a:t>льдар Маратович</a:t>
            </a:r>
          </a:p>
          <a:p>
            <a:pPr algn="r"/>
            <a:r>
              <a:rPr lang="ru-RU" sz="1600" dirty="0" smtClean="0">
                <a:solidFill>
                  <a:schemeClr val="bg1"/>
                </a:solidFill>
                <a:latin typeface="ALS Sector Regular" pitchFamily="2" charset="-52"/>
                <a:cs typeface="ALS Sector Regular" pitchFamily="2" charset="-52"/>
              </a:rPr>
              <a:t>Начальник отдела промышленности, транспорта и связи администрации городского округа город Стерлитамак Республики Башкортостан</a:t>
            </a:r>
            <a:endParaRPr lang="ru-RU" sz="1600" dirty="0">
              <a:solidFill>
                <a:schemeClr val="bg1"/>
              </a:solidFill>
              <a:latin typeface="ALS Sector Regular" pitchFamily="2" charset="-52"/>
              <a:cs typeface="ALS Sector Regular" pitchFamily="2" charset="-5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75656" y="1598771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ALS Sector Regular"/>
              </a:rPr>
              <a:t>Отчет о реализации мероприятий и достижению результатов регионального проекта «Программа дорожной деятельности Республики Башкортостан Уфимской агломерации, </a:t>
            </a:r>
            <a:r>
              <a:rPr lang="ru-RU" dirty="0" err="1" smtClean="0">
                <a:solidFill>
                  <a:srgbClr val="0070C0"/>
                </a:solidFill>
                <a:latin typeface="ALS Sector Regular"/>
              </a:rPr>
              <a:t>Стерлитамакской</a:t>
            </a:r>
            <a:r>
              <a:rPr lang="ru-RU" dirty="0" smtClean="0">
                <a:solidFill>
                  <a:srgbClr val="0070C0"/>
                </a:solidFill>
                <a:latin typeface="ALS Sector Regular"/>
              </a:rPr>
              <a:t> агломерации</a:t>
            </a:r>
            <a:endParaRPr lang="ru-RU" dirty="0">
              <a:solidFill>
                <a:srgbClr val="0070C0"/>
              </a:solidFill>
              <a:latin typeface="ALS Sector Regula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59335" y="194400"/>
            <a:ext cx="8625330" cy="468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ез имени-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9704" y="123478"/>
            <a:ext cx="2664296" cy="13766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3395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LS Sector Regular" pitchFamily="2" charset="-52"/>
                <a:cs typeface="ALS Sector Regular" pitchFamily="2" charset="-52"/>
              </a:rPr>
              <a:t>2</a:t>
            </a:r>
            <a:endParaRPr lang="ru-RU" dirty="0">
              <a:solidFill>
                <a:schemeClr val="bg1"/>
              </a:solidFill>
              <a:latin typeface="ALS Sector Regular" pitchFamily="2" charset="-52"/>
              <a:cs typeface="ALS Sector Regular" pitchFamily="2" charset="-5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5596" y="339502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ALS Sector Regular"/>
              </a:rPr>
              <a:t>Мероприятия</a:t>
            </a:r>
            <a:endParaRPr lang="ru-RU" dirty="0">
              <a:solidFill>
                <a:srgbClr val="0070C0"/>
              </a:solidFill>
              <a:latin typeface="ALS Sector Regular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648427"/>
              </p:ext>
            </p:extLst>
          </p:nvPr>
        </p:nvGraphicFramePr>
        <p:xfrm>
          <a:off x="546378" y="1347614"/>
          <a:ext cx="7662026" cy="2904216"/>
        </p:xfrm>
        <a:graphic>
          <a:graphicData uri="http://schemas.openxmlformats.org/drawingml/2006/table">
            <a:tbl>
              <a:tblPr/>
              <a:tblGrid>
                <a:gridCol w="3908534"/>
                <a:gridCol w="1199870"/>
                <a:gridCol w="1276811"/>
                <a:gridCol w="1276811"/>
              </a:tblGrid>
              <a:tr h="572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Наименование мероприятия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План </a:t>
                      </a: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2019 г.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Факт </a:t>
                      </a: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10 мес.</a:t>
                      </a: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2019 г.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Примечание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37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1. Ремонт дорожного полотна, км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18,944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20,265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выполнено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2. Установка светофорных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 объектов, </a:t>
                      </a:r>
                      <a:r>
                        <a:rPr lang="ru-RU" sz="1200" b="1" i="0" u="none" strike="noStrike" baseline="0" dirty="0" err="1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шт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28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28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выполнено</a:t>
                      </a: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3. Установка дорожных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 знаков, </a:t>
                      </a:r>
                      <a:r>
                        <a:rPr lang="ru-RU" sz="1200" b="1" i="0" u="none" strike="noStrike" baseline="0" dirty="0" err="1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шт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248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248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выполнено</a:t>
                      </a: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4. Установка пешеходных ограждений, </a:t>
                      </a:r>
                      <a:r>
                        <a:rPr lang="ru-RU" sz="1200" b="1" i="0" u="none" strike="noStrike" dirty="0" err="1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п.м</a:t>
                      </a:r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.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200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200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выполнено</a:t>
                      </a: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5. Установка барьерных ограждений, </a:t>
                      </a:r>
                      <a:r>
                        <a:rPr lang="ru-RU" sz="1200" b="1" i="0" u="none" strike="noStrike" dirty="0" err="1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п.м</a:t>
                      </a:r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.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453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453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выполнено</a:t>
                      </a: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80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6. Ремонт подземного пешеходного перехода, </a:t>
                      </a:r>
                      <a:r>
                        <a:rPr lang="ru-RU" sz="1200" b="1" i="0" u="none" strike="noStrike" dirty="0" err="1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шт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1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1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выполнено</a:t>
                      </a: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80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7. Установка камер </a:t>
                      </a:r>
                      <a:r>
                        <a:rPr lang="ru-RU" sz="1200" b="1" i="0" u="none" strike="noStrike" dirty="0" err="1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фотовидеофиксации</a:t>
                      </a:r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, шт.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Исключены из проекта</a:t>
                      </a:r>
                      <a:endParaRPr lang="ru-RU" sz="1200" b="1" i="0" u="none" strike="noStrike" dirty="0" smtClean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9733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59335" y="194400"/>
            <a:ext cx="8625330" cy="468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ез имени-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9704" y="123478"/>
            <a:ext cx="2664296" cy="13766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339502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LS Sector Regular" pitchFamily="2" charset="-52"/>
                <a:cs typeface="ALS Sector Regular" pitchFamily="2" charset="-52"/>
              </a:rPr>
              <a:t>3</a:t>
            </a:r>
            <a:endParaRPr lang="ru-RU" dirty="0">
              <a:solidFill>
                <a:schemeClr val="bg1"/>
              </a:solidFill>
              <a:latin typeface="ALS Sector Regular" pitchFamily="2" charset="-52"/>
              <a:cs typeface="ALS Sector Regular" pitchFamily="2" charset="-5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5596" y="339502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ALS Sector Regular"/>
              </a:rPr>
              <a:t>Целевой показатель</a:t>
            </a:r>
            <a:endParaRPr lang="ru-RU" dirty="0">
              <a:solidFill>
                <a:srgbClr val="0070C0"/>
              </a:solidFill>
              <a:latin typeface="ALS Sector Regular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642690"/>
              </p:ext>
            </p:extLst>
          </p:nvPr>
        </p:nvGraphicFramePr>
        <p:xfrm>
          <a:off x="546378" y="1347614"/>
          <a:ext cx="8058070" cy="2880320"/>
        </p:xfrm>
        <a:graphic>
          <a:graphicData uri="http://schemas.openxmlformats.org/drawingml/2006/table">
            <a:tbl>
              <a:tblPr/>
              <a:tblGrid>
                <a:gridCol w="3548354"/>
                <a:gridCol w="991751"/>
                <a:gridCol w="1089300"/>
                <a:gridCol w="1159151"/>
                <a:gridCol w="1269514"/>
              </a:tblGrid>
              <a:tr h="9616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Наименование целевого показателя</a:t>
                      </a:r>
                      <a:endParaRPr lang="ru-RU" sz="14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Факт </a:t>
                      </a:r>
                    </a:p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2018 г.</a:t>
                      </a:r>
                      <a:endParaRPr lang="ru-RU" sz="14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План </a:t>
                      </a:r>
                    </a:p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2019 г.</a:t>
                      </a:r>
                      <a:endParaRPr lang="ru-RU" sz="14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Факт </a:t>
                      </a:r>
                    </a:p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11 </a:t>
                      </a:r>
                      <a:r>
                        <a:rPr lang="ru-RU" sz="14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мес.</a:t>
                      </a:r>
                    </a:p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2019 г.</a:t>
                      </a:r>
                      <a:endParaRPr lang="ru-RU" sz="14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Отколонение</a:t>
                      </a:r>
                      <a:r>
                        <a:rPr lang="ru-RU" sz="14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 (план/факт)</a:t>
                      </a:r>
                      <a:endParaRPr lang="ru-RU" sz="14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186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1.Доля протяженности дорожной сети городского округа город Стерлитамак РБ, соответствующая нормативным требованиям к их транспортно-эксплуатационному состоянию</a:t>
                      </a: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38,3%</a:t>
                      </a: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47,1</a:t>
                      </a:r>
                      <a:r>
                        <a:rPr lang="ru-RU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%</a:t>
                      </a: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47,7%</a:t>
                      </a:r>
                      <a:endParaRPr lang="ru-RU" sz="14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LS Sector Regular"/>
                        </a:rPr>
                        <a:t>+1,01%</a:t>
                      </a:r>
                      <a:endParaRPr lang="ru-RU" sz="1400" b="1" i="0" u="none" strike="noStrike" dirty="0">
                        <a:solidFill>
                          <a:srgbClr val="0070C0"/>
                        </a:solidFill>
                        <a:effectLst/>
                        <a:latin typeface="ALS Sector Regular"/>
                      </a:endParaRPr>
                    </a:p>
                  </a:txBody>
                  <a:tcPr marL="6228" marR="6228" marT="62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94224" y="189684"/>
            <a:ext cx="8625330" cy="468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ез имени-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9704" y="123478"/>
            <a:ext cx="2664296" cy="13766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339502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LS Sector Regular" pitchFamily="2" charset="-52"/>
                <a:cs typeface="ALS Sector Regular" pitchFamily="2" charset="-52"/>
              </a:rPr>
              <a:t>4</a:t>
            </a:r>
            <a:endParaRPr lang="ru-RU" dirty="0">
              <a:solidFill>
                <a:schemeClr val="bg1"/>
              </a:solidFill>
              <a:latin typeface="ALS Sector Regular" pitchFamily="2" charset="-52"/>
              <a:cs typeface="ALS Sector Regular" pitchFamily="2" charset="-5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35596" y="339502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ALS Sector Regular"/>
              </a:rPr>
              <a:t>Реализация мероприятий</a:t>
            </a:r>
            <a:endParaRPr lang="ru-RU" dirty="0">
              <a:solidFill>
                <a:srgbClr val="0070C0"/>
              </a:solidFill>
              <a:latin typeface="ALS Sector Regular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654662"/>
            <a:ext cx="3024336" cy="30243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96" y="1635646"/>
            <a:ext cx="3040116" cy="30433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35596" y="987574"/>
            <a:ext cx="2340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ALS Sector Regular"/>
              </a:rPr>
              <a:t>До</a:t>
            </a:r>
            <a:endParaRPr lang="ru-RU" dirty="0">
              <a:solidFill>
                <a:srgbClr val="0070C0"/>
              </a:solidFill>
              <a:latin typeface="ALS Sector Regular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43500" y="100281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ALS Sector Regular"/>
              </a:rPr>
              <a:t>После</a:t>
            </a:r>
            <a:endParaRPr lang="ru-RU" dirty="0">
              <a:solidFill>
                <a:srgbClr val="0070C0"/>
              </a:solidFill>
              <a:latin typeface="ALS Sector Regular"/>
            </a:endParaRPr>
          </a:p>
        </p:txBody>
      </p:sp>
    </p:spTree>
    <p:extLst>
      <p:ext uri="{BB962C8B-B14F-4D97-AF65-F5344CB8AC3E}">
        <p14:creationId xmlns:p14="http://schemas.microsoft.com/office/powerpoint/2010/main" val="889483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94224" y="189684"/>
            <a:ext cx="8625330" cy="468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ез имени-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9704" y="123478"/>
            <a:ext cx="2664296" cy="13766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339502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LS Sector Regular" pitchFamily="2" charset="-52"/>
                <a:cs typeface="ALS Sector Regular" pitchFamily="2" charset="-52"/>
              </a:rPr>
              <a:t>4</a:t>
            </a:r>
            <a:endParaRPr lang="ru-RU" dirty="0">
              <a:solidFill>
                <a:schemeClr val="bg1"/>
              </a:solidFill>
              <a:latin typeface="ALS Sector Regular" pitchFamily="2" charset="-52"/>
              <a:cs typeface="ALS Sector Regular" pitchFamily="2" charset="-5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35596" y="339502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ALS Sector Regular"/>
              </a:rPr>
              <a:t>Реализация мероприятий</a:t>
            </a:r>
            <a:endParaRPr lang="ru-RU" dirty="0">
              <a:solidFill>
                <a:srgbClr val="0070C0"/>
              </a:solidFill>
              <a:latin typeface="ALS Sector Regular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35596" y="987574"/>
            <a:ext cx="2340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ALS Sector Regular"/>
              </a:rPr>
              <a:t>До</a:t>
            </a:r>
            <a:endParaRPr lang="ru-RU" dirty="0">
              <a:solidFill>
                <a:srgbClr val="0070C0"/>
              </a:solidFill>
              <a:latin typeface="ALS Sector Regular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43500" y="100281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ALS Sector Regular"/>
              </a:rPr>
              <a:t>После</a:t>
            </a:r>
            <a:endParaRPr lang="ru-RU" dirty="0">
              <a:solidFill>
                <a:srgbClr val="0070C0"/>
              </a:solidFill>
              <a:latin typeface="ALS Sector Regular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500" y="1563638"/>
            <a:ext cx="3592400" cy="293179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44" y="1563638"/>
            <a:ext cx="3573976" cy="2931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455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94224" y="189684"/>
            <a:ext cx="8625330" cy="468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ез имени-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9704" y="123478"/>
            <a:ext cx="2664296" cy="13766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339502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LS Sector Regular" pitchFamily="2" charset="-52"/>
                <a:cs typeface="ALS Sector Regular" pitchFamily="2" charset="-52"/>
              </a:rPr>
              <a:t>4</a:t>
            </a:r>
            <a:endParaRPr lang="ru-RU" dirty="0">
              <a:solidFill>
                <a:schemeClr val="bg1"/>
              </a:solidFill>
              <a:latin typeface="ALS Sector Regular" pitchFamily="2" charset="-52"/>
              <a:cs typeface="ALS Sector Regular" pitchFamily="2" charset="-5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35596" y="339502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ALS Sector Regular"/>
              </a:rPr>
              <a:t>Реализация мероприятий</a:t>
            </a:r>
            <a:endParaRPr lang="ru-RU" dirty="0">
              <a:solidFill>
                <a:srgbClr val="0070C0"/>
              </a:solidFill>
              <a:latin typeface="ALS Sector Regular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35596" y="987574"/>
            <a:ext cx="2340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ALS Sector Regular"/>
              </a:rPr>
              <a:t>До</a:t>
            </a:r>
            <a:endParaRPr lang="ru-RU" dirty="0">
              <a:solidFill>
                <a:srgbClr val="0070C0"/>
              </a:solidFill>
              <a:latin typeface="ALS Sector Regular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43500" y="100281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ALS Sector Regular"/>
              </a:rPr>
              <a:t>После</a:t>
            </a:r>
            <a:endParaRPr lang="ru-RU" dirty="0">
              <a:solidFill>
                <a:srgbClr val="0070C0"/>
              </a:solidFill>
              <a:latin typeface="ALS Sector Regular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635646"/>
            <a:ext cx="3790471" cy="28428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326" y="1635646"/>
            <a:ext cx="2625554" cy="284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10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000" y="195487"/>
            <a:ext cx="8640000" cy="4668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ез имени-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1275606"/>
            <a:ext cx="4572000" cy="236237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1360</TotalTime>
  <Words>195</Words>
  <Application>Microsoft Office PowerPoint</Application>
  <PresentationFormat>Экран (16:9)</PresentationFormat>
  <Paragraphs>68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BiktashevMA</dc:creator>
  <cp:lastModifiedBy>Главспец ОПТиС</cp:lastModifiedBy>
  <cp:revision>64</cp:revision>
  <dcterms:created xsi:type="dcterms:W3CDTF">2019-04-25T06:48:33Z</dcterms:created>
  <dcterms:modified xsi:type="dcterms:W3CDTF">2019-12-03T07:58:49Z</dcterms:modified>
</cp:coreProperties>
</file>